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9" r:id="rId1"/>
  </p:sldMasterIdLst>
  <p:sldIdLst>
    <p:sldId id="256" r:id="rId2"/>
    <p:sldId id="261" r:id="rId3"/>
    <p:sldId id="264" r:id="rId4"/>
    <p:sldId id="262" r:id="rId5"/>
    <p:sldId id="263" r:id="rId6"/>
    <p:sldId id="257" r:id="rId7"/>
    <p:sldId id="260" r:id="rId8"/>
    <p:sldId id="258" r:id="rId9"/>
    <p:sldId id="259" r:id="rId10"/>
    <p:sldId id="266" r:id="rId11"/>
    <p:sldId id="267" r:id="rId12"/>
    <p:sldId id="268" r:id="rId13"/>
    <p:sldId id="265" r:id="rId14"/>
    <p:sldId id="269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481" autoAdjust="0"/>
    <p:restoredTop sz="94660"/>
  </p:normalViewPr>
  <p:slideViewPr>
    <p:cSldViewPr snapToGrid="0">
      <p:cViewPr varScale="1">
        <p:scale>
          <a:sx n="85" d="100"/>
          <a:sy n="85" d="100"/>
        </p:scale>
        <p:origin x="75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1120030-064E-034A-8BAF-CFE54AD39547}" type="doc">
      <dgm:prSet loTypeId="urn:microsoft.com/office/officeart/2005/8/layout/hChevron3" loCatId="" qsTypeId="urn:microsoft.com/office/officeart/2005/8/quickstyle/simple1" qsCatId="simple" csTypeId="urn:microsoft.com/office/officeart/2005/8/colors/accent1_2" csCatId="accent1" phldr="1"/>
      <dgm:spPr/>
    </dgm:pt>
    <dgm:pt modelId="{358B9CE7-6014-3949-BFB4-2A6C5D5078CA}">
      <dgm:prSet phldrT="[Text]" custT="1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sz="1800" dirty="0"/>
            <a:t>Normalization</a:t>
          </a:r>
          <a:endParaRPr lang="en-US" sz="900" dirty="0"/>
        </a:p>
      </dgm:t>
    </dgm:pt>
    <dgm:pt modelId="{31BF4187-6CCA-D644-8919-886A7DC125C4}" type="parTrans" cxnId="{A253E1F0-3E6F-D043-A451-871F8FC34976}">
      <dgm:prSet/>
      <dgm:spPr/>
      <dgm:t>
        <a:bodyPr/>
        <a:lstStyle/>
        <a:p>
          <a:endParaRPr lang="en-US"/>
        </a:p>
      </dgm:t>
    </dgm:pt>
    <dgm:pt modelId="{5246BE15-B8DF-CE41-8023-4444FEDB6FE1}" type="sibTrans" cxnId="{A253E1F0-3E6F-D043-A451-871F8FC34976}">
      <dgm:prSet/>
      <dgm:spPr/>
      <dgm:t>
        <a:bodyPr/>
        <a:lstStyle/>
        <a:p>
          <a:endParaRPr lang="en-US"/>
        </a:p>
      </dgm:t>
    </dgm:pt>
    <dgm:pt modelId="{E9D74233-97C1-6649-8E82-A0D5A82C61C8}">
      <dgm:prSet phldrT="[Text]" custT="1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US" sz="2000" dirty="0"/>
            <a:t>Shuffle</a:t>
          </a:r>
          <a:endParaRPr lang="en-US" sz="900" dirty="0"/>
        </a:p>
      </dgm:t>
    </dgm:pt>
    <dgm:pt modelId="{BE72A132-776B-3D4B-B1CF-E4E945E98671}" type="parTrans" cxnId="{6CECCD99-842E-A04D-8E30-4E8D4D30B91F}">
      <dgm:prSet/>
      <dgm:spPr/>
      <dgm:t>
        <a:bodyPr/>
        <a:lstStyle/>
        <a:p>
          <a:endParaRPr lang="en-US"/>
        </a:p>
      </dgm:t>
    </dgm:pt>
    <dgm:pt modelId="{0330D391-81F9-724F-BA34-70404B51E95D}" type="sibTrans" cxnId="{6CECCD99-842E-A04D-8E30-4E8D4D30B91F}">
      <dgm:prSet/>
      <dgm:spPr/>
      <dgm:t>
        <a:bodyPr/>
        <a:lstStyle/>
        <a:p>
          <a:endParaRPr lang="en-US"/>
        </a:p>
      </dgm:t>
    </dgm:pt>
    <dgm:pt modelId="{48C4A4EF-1A2E-1B43-AE71-F39F5B96A16D}">
      <dgm:prSet phldrT="[Text]" custT="1"/>
      <dgm:spPr>
        <a:solidFill>
          <a:schemeClr val="accent1">
            <a:lumMod val="50000"/>
          </a:schemeClr>
        </a:solidFill>
      </dgm:spPr>
      <dgm:t>
        <a:bodyPr/>
        <a:lstStyle/>
        <a:p>
          <a:r>
            <a:rPr lang="en-US" sz="1600" dirty="0" err="1"/>
            <a:t>np_utils.to_categotical</a:t>
          </a:r>
          <a:endParaRPr lang="en-US" sz="1600" dirty="0"/>
        </a:p>
      </dgm:t>
    </dgm:pt>
    <dgm:pt modelId="{B4142CCF-FC9E-4044-80A4-99C9D21BD9A6}" type="parTrans" cxnId="{E7C655B7-A094-A040-B3DC-42865AC9DB32}">
      <dgm:prSet/>
      <dgm:spPr/>
      <dgm:t>
        <a:bodyPr/>
        <a:lstStyle/>
        <a:p>
          <a:endParaRPr lang="en-US"/>
        </a:p>
      </dgm:t>
    </dgm:pt>
    <dgm:pt modelId="{64433751-4DF8-A749-8C38-3649E172D82D}" type="sibTrans" cxnId="{E7C655B7-A094-A040-B3DC-42865AC9DB32}">
      <dgm:prSet/>
      <dgm:spPr/>
      <dgm:t>
        <a:bodyPr/>
        <a:lstStyle/>
        <a:p>
          <a:endParaRPr lang="en-US"/>
        </a:p>
      </dgm:t>
    </dgm:pt>
    <dgm:pt modelId="{054F456D-C270-4D44-AAEA-F53E89DF75A1}" type="pres">
      <dgm:prSet presAssocID="{31120030-064E-034A-8BAF-CFE54AD39547}" presName="Name0" presStyleCnt="0">
        <dgm:presLayoutVars>
          <dgm:dir/>
          <dgm:resizeHandles val="exact"/>
        </dgm:presLayoutVars>
      </dgm:prSet>
      <dgm:spPr/>
    </dgm:pt>
    <dgm:pt modelId="{348FA06D-EF60-6E48-8C35-75738988B1E1}" type="pres">
      <dgm:prSet presAssocID="{358B9CE7-6014-3949-BFB4-2A6C5D5078CA}" presName="parTxOnly" presStyleLbl="node1" presStyleIdx="0" presStyleCnt="3">
        <dgm:presLayoutVars>
          <dgm:bulletEnabled val="1"/>
        </dgm:presLayoutVars>
      </dgm:prSet>
      <dgm:spPr/>
    </dgm:pt>
    <dgm:pt modelId="{A2617057-7AAF-A043-B314-DB9AF675416D}" type="pres">
      <dgm:prSet presAssocID="{5246BE15-B8DF-CE41-8023-4444FEDB6FE1}" presName="parSpace" presStyleCnt="0"/>
      <dgm:spPr/>
    </dgm:pt>
    <dgm:pt modelId="{E2E489C3-542C-A243-9390-76AAFEB48024}" type="pres">
      <dgm:prSet presAssocID="{E9D74233-97C1-6649-8E82-A0D5A82C61C8}" presName="parTxOnly" presStyleLbl="node1" presStyleIdx="1" presStyleCnt="3">
        <dgm:presLayoutVars>
          <dgm:bulletEnabled val="1"/>
        </dgm:presLayoutVars>
      </dgm:prSet>
      <dgm:spPr/>
    </dgm:pt>
    <dgm:pt modelId="{7524CD3E-76DE-324F-9E11-3FD1A3DA0B68}" type="pres">
      <dgm:prSet presAssocID="{0330D391-81F9-724F-BA34-70404B51E95D}" presName="parSpace" presStyleCnt="0"/>
      <dgm:spPr/>
    </dgm:pt>
    <dgm:pt modelId="{BB0FC253-CD48-0549-A67B-D81C22CA7724}" type="pres">
      <dgm:prSet presAssocID="{48C4A4EF-1A2E-1B43-AE71-F39F5B96A16D}" presName="parTxOnly" presStyleLbl="node1" presStyleIdx="2" presStyleCnt="3">
        <dgm:presLayoutVars>
          <dgm:bulletEnabled val="1"/>
        </dgm:presLayoutVars>
      </dgm:prSet>
      <dgm:spPr/>
    </dgm:pt>
  </dgm:ptLst>
  <dgm:cxnLst>
    <dgm:cxn modelId="{90248810-9EC3-2345-A140-ADC1A58E62AA}" type="presOf" srcId="{358B9CE7-6014-3949-BFB4-2A6C5D5078CA}" destId="{348FA06D-EF60-6E48-8C35-75738988B1E1}" srcOrd="0" destOrd="0" presId="urn:microsoft.com/office/officeart/2005/8/layout/hChevron3"/>
    <dgm:cxn modelId="{0E41986A-1765-704F-AEA3-7A7454E606D3}" type="presOf" srcId="{48C4A4EF-1A2E-1B43-AE71-F39F5B96A16D}" destId="{BB0FC253-CD48-0549-A67B-D81C22CA7724}" srcOrd="0" destOrd="0" presId="urn:microsoft.com/office/officeart/2005/8/layout/hChevron3"/>
    <dgm:cxn modelId="{B5DC7E8C-6060-7847-853B-9CCF0685678A}" type="presOf" srcId="{31120030-064E-034A-8BAF-CFE54AD39547}" destId="{054F456D-C270-4D44-AAEA-F53E89DF75A1}" srcOrd="0" destOrd="0" presId="urn:microsoft.com/office/officeart/2005/8/layout/hChevron3"/>
    <dgm:cxn modelId="{6CECCD99-842E-A04D-8E30-4E8D4D30B91F}" srcId="{31120030-064E-034A-8BAF-CFE54AD39547}" destId="{E9D74233-97C1-6649-8E82-A0D5A82C61C8}" srcOrd="1" destOrd="0" parTransId="{BE72A132-776B-3D4B-B1CF-E4E945E98671}" sibTransId="{0330D391-81F9-724F-BA34-70404B51E95D}"/>
    <dgm:cxn modelId="{E7C655B7-A094-A040-B3DC-42865AC9DB32}" srcId="{31120030-064E-034A-8BAF-CFE54AD39547}" destId="{48C4A4EF-1A2E-1B43-AE71-F39F5B96A16D}" srcOrd="2" destOrd="0" parTransId="{B4142CCF-FC9E-4044-80A4-99C9D21BD9A6}" sibTransId="{64433751-4DF8-A749-8C38-3649E172D82D}"/>
    <dgm:cxn modelId="{3AC439BB-8938-0C41-BE75-3385655711DA}" type="presOf" srcId="{E9D74233-97C1-6649-8E82-A0D5A82C61C8}" destId="{E2E489C3-542C-A243-9390-76AAFEB48024}" srcOrd="0" destOrd="0" presId="urn:microsoft.com/office/officeart/2005/8/layout/hChevron3"/>
    <dgm:cxn modelId="{A253E1F0-3E6F-D043-A451-871F8FC34976}" srcId="{31120030-064E-034A-8BAF-CFE54AD39547}" destId="{358B9CE7-6014-3949-BFB4-2A6C5D5078CA}" srcOrd="0" destOrd="0" parTransId="{31BF4187-6CCA-D644-8919-886A7DC125C4}" sibTransId="{5246BE15-B8DF-CE41-8023-4444FEDB6FE1}"/>
    <dgm:cxn modelId="{8B37EEF0-7BF6-124E-91DE-36B79B4F1409}" type="presParOf" srcId="{054F456D-C270-4D44-AAEA-F53E89DF75A1}" destId="{348FA06D-EF60-6E48-8C35-75738988B1E1}" srcOrd="0" destOrd="0" presId="urn:microsoft.com/office/officeart/2005/8/layout/hChevron3"/>
    <dgm:cxn modelId="{1A82A87A-A94E-064D-B80A-4B4D4106B8C2}" type="presParOf" srcId="{054F456D-C270-4D44-AAEA-F53E89DF75A1}" destId="{A2617057-7AAF-A043-B314-DB9AF675416D}" srcOrd="1" destOrd="0" presId="urn:microsoft.com/office/officeart/2005/8/layout/hChevron3"/>
    <dgm:cxn modelId="{71832B8A-DFDF-244D-AEDE-EDEB1B1A51D6}" type="presParOf" srcId="{054F456D-C270-4D44-AAEA-F53E89DF75A1}" destId="{E2E489C3-542C-A243-9390-76AAFEB48024}" srcOrd="2" destOrd="0" presId="urn:microsoft.com/office/officeart/2005/8/layout/hChevron3"/>
    <dgm:cxn modelId="{E87E4BFA-C60F-2B4D-B34C-DE74D052729B}" type="presParOf" srcId="{054F456D-C270-4D44-AAEA-F53E89DF75A1}" destId="{7524CD3E-76DE-324F-9E11-3FD1A3DA0B68}" srcOrd="3" destOrd="0" presId="urn:microsoft.com/office/officeart/2005/8/layout/hChevron3"/>
    <dgm:cxn modelId="{15094DA8-0D0E-7E43-B09F-4432DC145565}" type="presParOf" srcId="{054F456D-C270-4D44-AAEA-F53E89DF75A1}" destId="{BB0FC253-CD48-0549-A67B-D81C22CA7724}" srcOrd="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48FA06D-EF60-6E48-8C35-75738988B1E1}">
      <dsp:nvSpPr>
        <dsp:cNvPr id="0" name=""/>
        <dsp:cNvSpPr/>
      </dsp:nvSpPr>
      <dsp:spPr>
        <a:xfrm>
          <a:off x="2032" y="409729"/>
          <a:ext cx="1777535" cy="711014"/>
        </a:xfrm>
        <a:prstGeom prst="homePlate">
          <a:avLst/>
        </a:prstGeom>
        <a:solidFill>
          <a:schemeClr val="accent1">
            <a:lumMod val="60000"/>
            <a:lumOff val="4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48006" rIns="24003" bIns="4800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Normalization</a:t>
          </a:r>
          <a:endParaRPr lang="en-US" sz="900" kern="1200" dirty="0"/>
        </a:p>
      </dsp:txBody>
      <dsp:txXfrm>
        <a:off x="2032" y="409729"/>
        <a:ext cx="1599782" cy="711014"/>
      </dsp:txXfrm>
    </dsp:sp>
    <dsp:sp modelId="{E2E489C3-542C-A243-9390-76AAFEB48024}">
      <dsp:nvSpPr>
        <dsp:cNvPr id="0" name=""/>
        <dsp:cNvSpPr/>
      </dsp:nvSpPr>
      <dsp:spPr>
        <a:xfrm>
          <a:off x="1424061" y="409729"/>
          <a:ext cx="1777535" cy="711014"/>
        </a:xfrm>
        <a:prstGeom prst="chevron">
          <a:avLst/>
        </a:prstGeom>
        <a:solidFill>
          <a:schemeClr val="accent1">
            <a:lumMod val="75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Shuffle</a:t>
          </a:r>
          <a:endParaRPr lang="en-US" sz="900" kern="1200" dirty="0"/>
        </a:p>
      </dsp:txBody>
      <dsp:txXfrm>
        <a:off x="1779568" y="409729"/>
        <a:ext cx="1066521" cy="711014"/>
      </dsp:txXfrm>
    </dsp:sp>
    <dsp:sp modelId="{BB0FC253-CD48-0549-A67B-D81C22CA7724}">
      <dsp:nvSpPr>
        <dsp:cNvPr id="0" name=""/>
        <dsp:cNvSpPr/>
      </dsp:nvSpPr>
      <dsp:spPr>
        <a:xfrm>
          <a:off x="2846089" y="409729"/>
          <a:ext cx="1777535" cy="711014"/>
        </a:xfrm>
        <a:prstGeom prst="chevron">
          <a:avLst/>
        </a:prstGeom>
        <a:solidFill>
          <a:schemeClr val="accent1">
            <a:lumMod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 err="1"/>
            <a:t>np_utils.to_categotical</a:t>
          </a:r>
          <a:endParaRPr lang="en-US" sz="1600" kern="1200" dirty="0"/>
        </a:p>
      </dsp:txBody>
      <dsp:txXfrm>
        <a:off x="3201596" y="409729"/>
        <a:ext cx="1066521" cy="71101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CA3B596B-7D6E-4A00-BE97-0C6BAE64E66C}" type="datetimeFigureOut">
              <a:rPr lang="en-US" smtClean="0"/>
              <a:t>12/3/2019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6FD790-4DDD-4A11-8D5F-48162AC0F210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45149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B596B-7D6E-4A00-BE97-0C6BAE64E66C}" type="datetimeFigureOut">
              <a:rPr lang="en-US" smtClean="0"/>
              <a:t>12/3/2019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6FD790-4DDD-4A11-8D5F-48162AC0F2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2150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B596B-7D6E-4A00-BE97-0C6BAE64E66C}" type="datetimeFigureOut">
              <a:rPr lang="en-US" smtClean="0"/>
              <a:t>12/3/2019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6FD790-4DDD-4A11-8D5F-48162AC0F210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90910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B596B-7D6E-4A00-BE97-0C6BAE64E66C}" type="datetimeFigureOut">
              <a:rPr lang="en-US" smtClean="0"/>
              <a:t>12/3/2019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6FD790-4DDD-4A11-8D5F-48162AC0F2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1002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B596B-7D6E-4A00-BE97-0C6BAE64E66C}" type="datetimeFigureOut">
              <a:rPr lang="en-US" smtClean="0"/>
              <a:t>12/3/2019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6FD790-4DDD-4A11-8D5F-48162AC0F210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42697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B596B-7D6E-4A00-BE97-0C6BAE64E66C}" type="datetimeFigureOut">
              <a:rPr lang="en-US" smtClean="0"/>
              <a:t>12/3/2019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6FD790-4DDD-4A11-8D5F-48162AC0F2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336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B596B-7D6E-4A00-BE97-0C6BAE64E66C}" type="datetimeFigureOut">
              <a:rPr lang="en-US" smtClean="0"/>
              <a:t>12/3/2019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6FD790-4DDD-4A11-8D5F-48162AC0F2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2404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B596B-7D6E-4A00-BE97-0C6BAE64E66C}" type="datetimeFigureOut">
              <a:rPr lang="en-US" smtClean="0"/>
              <a:t>12/3/2019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6FD790-4DDD-4A11-8D5F-48162AC0F2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0542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B596B-7D6E-4A00-BE97-0C6BAE64E66C}" type="datetimeFigureOut">
              <a:rPr lang="en-US" smtClean="0"/>
              <a:t>12/3/2019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6FD790-4DDD-4A11-8D5F-48162AC0F2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9511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B596B-7D6E-4A00-BE97-0C6BAE64E66C}" type="datetimeFigureOut">
              <a:rPr lang="en-US" smtClean="0"/>
              <a:t>12/3/2019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6FD790-4DDD-4A11-8D5F-48162AC0F2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1191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B596B-7D6E-4A00-BE97-0C6BAE64E66C}" type="datetimeFigureOut">
              <a:rPr lang="en-US" smtClean="0"/>
              <a:t>12/3/2019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6FD790-4DDD-4A11-8D5F-48162AC0F210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7708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CA3B596B-7D6E-4A00-BE97-0C6BAE64E66C}" type="datetimeFigureOut">
              <a:rPr lang="en-US" smtClean="0"/>
              <a:t>12/3/2019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E96FD790-4DDD-4A11-8D5F-48162AC0F210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04059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2" r:id="rId3"/>
    <p:sldLayoutId id="2147483723" r:id="rId4"/>
    <p:sldLayoutId id="2147483724" r:id="rId5"/>
    <p:sldLayoutId id="2147483725" r:id="rId6"/>
    <p:sldLayoutId id="2147483726" r:id="rId7"/>
    <p:sldLayoutId id="2147483727" r:id="rId8"/>
    <p:sldLayoutId id="2147483728" r:id="rId9"/>
    <p:sldLayoutId id="2147483729" r:id="rId10"/>
    <p:sldLayoutId id="2147483730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26">
            <a:extLst>
              <a:ext uri="{FF2B5EF4-FFF2-40B4-BE49-F238E27FC236}">
                <a16:creationId xmlns:a16="http://schemas.microsoft.com/office/drawing/2014/main" id="{8CD2B798-7994-4548-A2BE-4AEF9C1A5F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6" name="Oval 5">
            <a:extLst>
              <a:ext uri="{FF2B5EF4-FFF2-40B4-BE49-F238E27FC236}">
                <a16:creationId xmlns:a16="http://schemas.microsoft.com/office/drawing/2014/main" id="{E6162320-3B67-42BB-AF9D-939326E648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7" name="Straight Connector 30">
            <a:extLst>
              <a:ext uri="{FF2B5EF4-FFF2-40B4-BE49-F238E27FC236}">
                <a16:creationId xmlns:a16="http://schemas.microsoft.com/office/drawing/2014/main" id="{6722E143-84C1-4F95-937C-78B92D2811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picture containing green, broccoli, sitting, topped&#10;&#10;Description automatically generated">
            <a:extLst>
              <a:ext uri="{FF2B5EF4-FFF2-40B4-BE49-F238E27FC236}">
                <a16:creationId xmlns:a16="http://schemas.microsoft.com/office/drawing/2014/main" id="{531A0738-89A3-DD46-93CC-8B2A47329F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" r="-2" b="-2"/>
          <a:stretch/>
        </p:blipFill>
        <p:spPr>
          <a:xfrm>
            <a:off x="20" y="-268347"/>
            <a:ext cx="12191980" cy="6857990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CC1CA635-2D9C-4E3E-820F-5FE35AC143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59968"/>
            <a:ext cx="12192000" cy="2298032"/>
          </a:xfrm>
          <a:prstGeom prst="rect">
            <a:avLst/>
          </a:prstGeom>
          <a:solidFill>
            <a:srgbClr val="2D7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F964B7-6438-48D1-83DD-D4474775AA83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-202211" y="4989786"/>
            <a:ext cx="8567529" cy="1463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5400" kern="1200" cap="all" spc="200" baseline="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Bacteria classification problem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2DCC13-3CED-4436-B30B-080164A62413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8610600" y="4960137"/>
            <a:ext cx="3200400" cy="1463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rgbClr val="FFFFFF"/>
                </a:solidFill>
              </a:rPr>
              <a:t>Presented by:</a:t>
            </a: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 err="1">
                <a:solidFill>
                  <a:srgbClr val="FFFFFF"/>
                </a:solidFill>
              </a:rPr>
              <a:t>Vatsal</a:t>
            </a:r>
            <a:r>
              <a:rPr lang="en-US" sz="1800" dirty="0">
                <a:solidFill>
                  <a:srgbClr val="FFFFFF"/>
                </a:solidFill>
              </a:rPr>
              <a:t> </a:t>
            </a:r>
            <a:r>
              <a:rPr lang="en-US" sz="1800" dirty="0" err="1">
                <a:solidFill>
                  <a:srgbClr val="FFFFFF"/>
                </a:solidFill>
              </a:rPr>
              <a:t>Vador</a:t>
            </a:r>
            <a:r>
              <a:rPr lang="en-US" sz="1800" dirty="0">
                <a:solidFill>
                  <a:srgbClr val="FFFFFF"/>
                </a:solidFill>
              </a:rPr>
              <a:t>, Rohan </a:t>
            </a:r>
            <a:r>
              <a:rPr lang="en-US" sz="1800" dirty="0" err="1">
                <a:solidFill>
                  <a:srgbClr val="FFFFFF"/>
                </a:solidFill>
              </a:rPr>
              <a:t>Hulsure</a:t>
            </a:r>
            <a:endParaRPr lang="en-US" sz="1800" dirty="0">
              <a:solidFill>
                <a:srgbClr val="FFFFFF"/>
              </a:solidFill>
            </a:endParaRP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 err="1">
                <a:solidFill>
                  <a:srgbClr val="FFFFFF"/>
                </a:solidFill>
              </a:rPr>
              <a:t>Jingsheng</a:t>
            </a:r>
            <a:r>
              <a:rPr lang="en-US" sz="1800" dirty="0">
                <a:solidFill>
                  <a:srgbClr val="FFFFFF"/>
                </a:solidFill>
              </a:rPr>
              <a:t> Li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0E62FBC-456F-48AE-91ED-3956405D76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6847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63197-2699-4866-8781-64B105FC7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Third attempt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278C63-B42F-4E72-8A76-4DA30B3A7FC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endParaRPr lang="en-US" sz="3600" b="1" dirty="0"/>
          </a:p>
          <a:p>
            <a:pPr marL="128016" lvl="1" indent="0">
              <a:buNone/>
            </a:pPr>
            <a:endParaRPr lang="en-US" sz="3600" b="1" dirty="0"/>
          </a:p>
          <a:p>
            <a:pPr lvl="1"/>
            <a:endParaRPr lang="en-US" sz="360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AFAE35F-FA48-4521-A0A6-7BFD99D0EF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22243" y="3155525"/>
            <a:ext cx="4754880" cy="546950"/>
          </a:xfrm>
        </p:spPr>
        <p:txBody>
          <a:bodyPr>
            <a:normAutofit/>
          </a:bodyPr>
          <a:lstStyle/>
          <a:p>
            <a:pPr marL="128016" lvl="1" indent="0" algn="just">
              <a:buNone/>
            </a:pPr>
            <a:r>
              <a:rPr lang="en-US" sz="2200" dirty="0" err="1"/>
              <a:t>cvtColor</a:t>
            </a:r>
            <a:r>
              <a:rPr lang="en-US" sz="2200" dirty="0"/>
              <a:t>(img,cv2.COLOR_BG2GRAY)</a:t>
            </a:r>
          </a:p>
        </p:txBody>
      </p:sp>
      <p:pic>
        <p:nvPicPr>
          <p:cNvPr id="7" name="Picture 6" descr="A picture containing food&#10;&#10;Description automatically generated">
            <a:extLst>
              <a:ext uri="{FF2B5EF4-FFF2-40B4-BE49-F238E27FC236}">
                <a16:creationId xmlns:a16="http://schemas.microsoft.com/office/drawing/2014/main" id="{2FD33712-ECA2-214C-B662-DA49F331D0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243" y="3737619"/>
            <a:ext cx="4159364" cy="2772909"/>
          </a:xfrm>
          <a:prstGeom prst="rect">
            <a:avLst/>
          </a:prstGeom>
        </p:spPr>
      </p:pic>
      <p:pic>
        <p:nvPicPr>
          <p:cNvPr id="11" name="Picture 10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E897D650-8658-0B4E-9854-E5C76CCFFC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2995" y="708660"/>
            <a:ext cx="5283200" cy="560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083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D297169-946C-42E3-97B1-241380799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B514055-EAC2-42A0-9FA8-96EA4B300B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0559" y="1922228"/>
            <a:ext cx="4754880" cy="822960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Accuracy: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1A99F0B-C180-4338-8ECA-B69C0F57EC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61760" y="1938528"/>
            <a:ext cx="4754880" cy="822960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Loss:</a:t>
            </a:r>
            <a:endParaRPr lang="en-US" sz="2400" dirty="0">
              <a:solidFill>
                <a:schemeClr val="accent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C5F98161-B420-2A44-8485-D5BD5643F7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238" y="2615184"/>
            <a:ext cx="5486400" cy="3657600"/>
          </a:xfrm>
          <a:prstGeom prst="rect">
            <a:avLst/>
          </a:prstGeom>
        </p:spPr>
      </p:pic>
      <p:pic>
        <p:nvPicPr>
          <p:cNvPr id="14" name="Picture 13" descr="A screenshot of a cell phone&#10;&#10;Description automatically generated">
            <a:extLst>
              <a:ext uri="{FF2B5EF4-FFF2-40B4-BE49-F238E27FC236}">
                <a16:creationId xmlns:a16="http://schemas.microsoft.com/office/drawing/2014/main" id="{03BED308-0619-3D4C-A1CD-BF8FA2EF5F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5439" y="2615184"/>
            <a:ext cx="5486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978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39E4C68A-A4A9-48A4-9FF2-D2896B1EA0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2B9AEA5-52CB-49A6-AF8A-33502F291B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CC86EA81-CFE8-1341-90D0-3E5B4C8AB8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788" y="804333"/>
            <a:ext cx="3391900" cy="5249334"/>
          </a:xfrm>
        </p:spPr>
        <p:txBody>
          <a:bodyPr>
            <a:normAutofit/>
          </a:bodyPr>
          <a:lstStyle/>
          <a:p>
            <a:pPr algn="r"/>
            <a:r>
              <a:rPr lang="en-US" dirty="0">
                <a:solidFill>
                  <a:srgbClr val="FFFFFF"/>
                </a:solidFill>
              </a:rPr>
              <a:t>Classification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report</a:t>
            </a:r>
          </a:p>
        </p:txBody>
      </p:sp>
      <p:pic>
        <p:nvPicPr>
          <p:cNvPr id="10" name="Content Placeholder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7E038397-6EAA-EC40-A35D-98CDC71338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1413" y="1979313"/>
            <a:ext cx="6305550" cy="2899374"/>
          </a:xfrm>
        </p:spPr>
      </p:pic>
    </p:spTree>
    <p:extLst>
      <p:ext uri="{BB962C8B-B14F-4D97-AF65-F5344CB8AC3E}">
        <p14:creationId xmlns:p14="http://schemas.microsoft.com/office/powerpoint/2010/main" val="2204087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39E4C68A-A4A9-48A4-9FF2-D2896B1EA0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2B9AEA5-52CB-49A6-AF8A-33502F291B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7E145304-515D-394C-ADA4-5BDC539B89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788" y="804333"/>
            <a:ext cx="3391900" cy="5249334"/>
          </a:xfrm>
        </p:spPr>
        <p:txBody>
          <a:bodyPr>
            <a:normAutofit/>
          </a:bodyPr>
          <a:lstStyle/>
          <a:p>
            <a:pPr algn="r"/>
            <a:r>
              <a:rPr lang="en-US" dirty="0">
                <a:solidFill>
                  <a:srgbClr val="FFFFFF"/>
                </a:solidFill>
              </a:rPr>
              <a:t>Limitations &amp; Future work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DD3B5F0-F17A-5442-8082-18B5E0A99B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1048" y="804333"/>
            <a:ext cx="6306003" cy="5249334"/>
          </a:xfrm>
        </p:spPr>
        <p:txBody>
          <a:bodyPr anchor="ctr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This research focuses on bacteria classification problem. Which can be extended to colonies detection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New dataset generation methods can be used to reduce culture time of colonies.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To achieve such goals using deep learning approach we can introduce image detection and localization modules</a:t>
            </a:r>
          </a:p>
        </p:txBody>
      </p:sp>
    </p:spTree>
    <p:extLst>
      <p:ext uri="{BB962C8B-B14F-4D97-AF65-F5344CB8AC3E}">
        <p14:creationId xmlns:p14="http://schemas.microsoft.com/office/powerpoint/2010/main" val="2014398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29">
            <a:extLst>
              <a:ext uri="{FF2B5EF4-FFF2-40B4-BE49-F238E27FC236}">
                <a16:creationId xmlns:a16="http://schemas.microsoft.com/office/drawing/2014/main" id="{8CD2B798-7994-4548-A2BE-4AEF9C1A5F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0" name="Oval 5">
            <a:extLst>
              <a:ext uri="{FF2B5EF4-FFF2-40B4-BE49-F238E27FC236}">
                <a16:creationId xmlns:a16="http://schemas.microsoft.com/office/drawing/2014/main" id="{E6162320-3B67-42BB-AF9D-939326E648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51" name="Straight Connector 33">
            <a:extLst>
              <a:ext uri="{FF2B5EF4-FFF2-40B4-BE49-F238E27FC236}">
                <a16:creationId xmlns:a16="http://schemas.microsoft.com/office/drawing/2014/main" id="{6722E143-84C1-4F95-937C-78B92D2811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52" name="Rectangle 35">
            <a:extLst>
              <a:ext uri="{FF2B5EF4-FFF2-40B4-BE49-F238E27FC236}">
                <a16:creationId xmlns:a16="http://schemas.microsoft.com/office/drawing/2014/main" id="{B8D726A5-7900-41B4-8D49-49B4A2010E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icture containing nature, rain, green&#10;&#10;Description automatically generated">
            <a:extLst>
              <a:ext uri="{FF2B5EF4-FFF2-40B4-BE49-F238E27FC236}">
                <a16:creationId xmlns:a16="http://schemas.microsoft.com/office/drawing/2014/main" id="{04B1768C-89C1-7A47-92BE-1437B48B98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39" r="-1" b="10741"/>
          <a:stretch/>
        </p:blipFill>
        <p:spPr>
          <a:xfrm>
            <a:off x="20" y="-1"/>
            <a:ext cx="12188932" cy="68580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156E9EEA-A094-484E-9977-92833FBD61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7164674" cy="557106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6600" kern="1200" cap="all" spc="200" baseline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Thank YOU !!</a:t>
            </a:r>
            <a:br>
              <a:rPr lang="en-US" sz="6600" kern="1200" cap="all" spc="200" baseline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6600" kern="1200" cap="all" spc="200" baseline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Questions ??</a:t>
            </a:r>
          </a:p>
        </p:txBody>
      </p:sp>
      <p:cxnSp>
        <p:nvCxnSpPr>
          <p:cNvPr id="53" name="Straight Connector 37">
            <a:extLst>
              <a:ext uri="{FF2B5EF4-FFF2-40B4-BE49-F238E27FC236}">
                <a16:creationId xmlns:a16="http://schemas.microsoft.com/office/drawing/2014/main" id="{46E49661-E258-450C-8150-A91A6B30D1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39605" y="1828800"/>
            <a:ext cx="0" cy="3200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21960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CC026-5C16-904F-AB00-387C8A3B34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noFill/>
        </p:spPr>
        <p:txBody>
          <a:bodyPr/>
          <a:lstStyle/>
          <a:p>
            <a:r>
              <a:rPr lang="en-US" dirty="0"/>
              <a:t>About problem</a:t>
            </a:r>
          </a:p>
        </p:txBody>
      </p:sp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9C9586BF-8C78-A143-8A2B-14C16C4ED3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2084832"/>
            <a:ext cx="10033724" cy="3835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894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9E4C68A-A4A9-48A4-9FF2-D2896B1EA0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B9AEA5-52CB-49A6-AF8A-33502F291B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7FC7DCA-6C80-4544-89C4-CDAA9CFD1D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788" y="804333"/>
            <a:ext cx="3391900" cy="5249334"/>
          </a:xfrm>
        </p:spPr>
        <p:txBody>
          <a:bodyPr>
            <a:normAutofit/>
          </a:bodyPr>
          <a:lstStyle/>
          <a:p>
            <a:pPr algn="r"/>
            <a:r>
              <a:rPr lang="en-US" dirty="0">
                <a:solidFill>
                  <a:srgbClr val="FFFFFF"/>
                </a:solidFill>
              </a:rPr>
              <a:t>Team participation Rubric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0B98C6-2C2C-B042-A02D-B99359E166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1048" y="804333"/>
            <a:ext cx="6306003" cy="5249334"/>
          </a:xfrm>
        </p:spPr>
        <p:txBody>
          <a:bodyPr anchor="ctr">
            <a:normAutofit/>
          </a:bodyPr>
          <a:lstStyle/>
          <a:p>
            <a:r>
              <a:rPr lang="en-US" dirty="0"/>
              <a:t>Topic Research: </a:t>
            </a:r>
          </a:p>
          <a:p>
            <a:r>
              <a:rPr lang="en-US" dirty="0"/>
              <a:t>Rohan </a:t>
            </a:r>
            <a:r>
              <a:rPr lang="en-US" dirty="0" err="1"/>
              <a:t>Hulsure</a:t>
            </a:r>
            <a:r>
              <a:rPr lang="en-US" dirty="0"/>
              <a:t>, </a:t>
            </a:r>
            <a:r>
              <a:rPr lang="en-US" dirty="0" err="1"/>
              <a:t>Jingsheng</a:t>
            </a:r>
            <a:r>
              <a:rPr lang="en-US" dirty="0"/>
              <a:t> Li, </a:t>
            </a:r>
            <a:r>
              <a:rPr lang="en-US" dirty="0" err="1"/>
              <a:t>Vatsal</a:t>
            </a:r>
            <a:r>
              <a:rPr lang="en-US" dirty="0"/>
              <a:t> </a:t>
            </a:r>
            <a:r>
              <a:rPr lang="en-US" dirty="0" err="1"/>
              <a:t>Vador</a:t>
            </a:r>
            <a:endParaRPr lang="en-US" dirty="0"/>
          </a:p>
          <a:p>
            <a:endParaRPr lang="en-US" dirty="0"/>
          </a:p>
          <a:p>
            <a:r>
              <a:rPr lang="en-US" dirty="0"/>
              <a:t>Preparing Dataset: </a:t>
            </a:r>
          </a:p>
          <a:p>
            <a:r>
              <a:rPr lang="en-US" dirty="0" err="1"/>
              <a:t>Vatsal</a:t>
            </a:r>
            <a:r>
              <a:rPr lang="en-US" dirty="0"/>
              <a:t> </a:t>
            </a:r>
            <a:r>
              <a:rPr lang="en-US" dirty="0" err="1"/>
              <a:t>Vador</a:t>
            </a:r>
            <a:r>
              <a:rPr lang="en-US" dirty="0"/>
              <a:t>, Rohan </a:t>
            </a:r>
            <a:r>
              <a:rPr lang="en-US" dirty="0" err="1"/>
              <a:t>Hulsure</a:t>
            </a:r>
            <a:endParaRPr lang="en-US" dirty="0"/>
          </a:p>
          <a:p>
            <a:endParaRPr lang="en-US" dirty="0"/>
          </a:p>
          <a:p>
            <a:r>
              <a:rPr lang="en-US" dirty="0"/>
              <a:t>Model 1:</a:t>
            </a:r>
          </a:p>
          <a:p>
            <a:r>
              <a:rPr lang="en-US" dirty="0" err="1"/>
              <a:t>Jingsheng</a:t>
            </a:r>
            <a:r>
              <a:rPr lang="en-US" dirty="0"/>
              <a:t> Li</a:t>
            </a:r>
          </a:p>
          <a:p>
            <a:endParaRPr lang="en-US" dirty="0"/>
          </a:p>
          <a:p>
            <a:r>
              <a:rPr lang="en-US" dirty="0"/>
              <a:t>Model 2:</a:t>
            </a:r>
          </a:p>
          <a:p>
            <a:r>
              <a:rPr lang="en-US" dirty="0"/>
              <a:t>Rohan </a:t>
            </a:r>
            <a:r>
              <a:rPr lang="en-US" dirty="0" err="1"/>
              <a:t>Hulsure</a:t>
            </a:r>
            <a:r>
              <a:rPr lang="en-US" dirty="0"/>
              <a:t>, </a:t>
            </a:r>
            <a:r>
              <a:rPr lang="en-US" dirty="0" err="1"/>
              <a:t>Vatsal</a:t>
            </a:r>
            <a:r>
              <a:rPr lang="en-US" dirty="0"/>
              <a:t> </a:t>
            </a:r>
            <a:r>
              <a:rPr lang="en-US" dirty="0" err="1"/>
              <a:t>Vador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9885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able, cup, indoor, sitting&#10;&#10;Description automatically generated">
            <a:extLst>
              <a:ext uri="{FF2B5EF4-FFF2-40B4-BE49-F238E27FC236}">
                <a16:creationId xmlns:a16="http://schemas.microsoft.com/office/drawing/2014/main" id="{40FC29A8-C625-3E40-AB52-9E8174556F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86A7FD37-EF6D-124E-8987-296C74405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Dataset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E0F6644-94EB-944D-A327-DA852E7DBF6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Digital Image of Bacteria Species (</a:t>
            </a:r>
            <a:r>
              <a:rPr lang="en-US" dirty="0" err="1"/>
              <a:t>DIBaS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>
                <a:solidFill>
                  <a:srgbClr val="FFFFFF"/>
                </a:solidFill>
              </a:rPr>
              <a:t>660 images</a:t>
            </a:r>
          </a:p>
          <a:p>
            <a:pPr marL="0" indent="0">
              <a:buNone/>
            </a:pPr>
            <a:r>
              <a:rPr lang="en-US" dirty="0">
                <a:solidFill>
                  <a:srgbClr val="FFFFFF"/>
                </a:solidFill>
              </a:rPr>
              <a:t>33 different bacteria species</a:t>
            </a:r>
          </a:p>
          <a:p>
            <a:pPr marL="0" indent="0">
              <a:buNone/>
            </a:pPr>
            <a:r>
              <a:rPr lang="en-US" dirty="0">
                <a:solidFill>
                  <a:srgbClr val="FFFFFF"/>
                </a:solidFill>
              </a:rPr>
              <a:t>Each image 9.3 mb of storage size in tiff image format</a:t>
            </a:r>
          </a:p>
          <a:p>
            <a:pPr marL="0" indent="0">
              <a:buNone/>
            </a:pPr>
            <a:r>
              <a:rPr lang="en-US" dirty="0">
                <a:solidFill>
                  <a:srgbClr val="FFFFFF"/>
                </a:solidFill>
              </a:rPr>
              <a:t>Image dimension 2048 x 1532 pixels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8659B86-2BE8-C84F-83D2-0B27BDF1464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~ 32000 images</a:t>
            </a:r>
          </a:p>
          <a:p>
            <a:r>
              <a:rPr lang="en-US" dirty="0"/>
              <a:t>33 different bacteria species</a:t>
            </a:r>
          </a:p>
          <a:p>
            <a:r>
              <a:rPr lang="en-US" dirty="0"/>
              <a:t>Each image 80kb of storage size in </a:t>
            </a:r>
            <a:r>
              <a:rPr lang="en-US" dirty="0" err="1"/>
              <a:t>png</a:t>
            </a:r>
            <a:r>
              <a:rPr lang="en-US" dirty="0"/>
              <a:t> image format</a:t>
            </a:r>
          </a:p>
          <a:p>
            <a:r>
              <a:rPr lang="en-US" dirty="0"/>
              <a:t>Image dimension 224 x 224</a:t>
            </a:r>
          </a:p>
        </p:txBody>
      </p:sp>
    </p:spTree>
    <p:extLst>
      <p:ext uri="{BB962C8B-B14F-4D97-AF65-F5344CB8AC3E}">
        <p14:creationId xmlns:p14="http://schemas.microsoft.com/office/powerpoint/2010/main" val="35696587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7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5F1CC53-719A-4763-BF30-5E25A63CEF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Content Placeholder 5" descr="A picture containing sitting, black, table, food&#10;&#10;Description automatically generated">
            <a:extLst>
              <a:ext uri="{FF2B5EF4-FFF2-40B4-BE49-F238E27FC236}">
                <a16:creationId xmlns:a16="http://schemas.microsoft.com/office/drawing/2014/main" id="{30F040D8-EB9E-D649-AA3F-BCCA0143C4F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35" b="619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C12FE7D-EF05-A144-9A2D-C079C7A999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Preprocessing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BC3B7EE-8632-4756-A078-1B3B0DF3B5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A picture containing purple, sitting, flower, black&#10;&#10;Description automatically generated">
            <a:extLst>
              <a:ext uri="{FF2B5EF4-FFF2-40B4-BE49-F238E27FC236}">
                <a16:creationId xmlns:a16="http://schemas.microsoft.com/office/drawing/2014/main" id="{7CF718D9-3432-E94E-9C64-AB6FFD9A85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196" y="2548288"/>
            <a:ext cx="4572000" cy="3429000"/>
          </a:xfrm>
          <a:prstGeom prst="rect">
            <a:avLst/>
          </a:prstGeom>
        </p:spPr>
      </p:pic>
      <p:sp>
        <p:nvSpPr>
          <p:cNvPr id="9" name="Frame 8">
            <a:extLst>
              <a:ext uri="{FF2B5EF4-FFF2-40B4-BE49-F238E27FC236}">
                <a16:creationId xmlns:a16="http://schemas.microsoft.com/office/drawing/2014/main" id="{68560DE7-AF2F-0E49-8BC0-68224C5059F2}"/>
              </a:ext>
            </a:extLst>
          </p:cNvPr>
          <p:cNvSpPr/>
          <p:nvPr/>
        </p:nvSpPr>
        <p:spPr>
          <a:xfrm>
            <a:off x="1456295" y="3051313"/>
            <a:ext cx="655983" cy="655983"/>
          </a:xfrm>
          <a:prstGeom prst="frame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2" name="Picture 11" descr="A star filled sky&#10;&#10;Description automatically generated">
            <a:extLst>
              <a:ext uri="{FF2B5EF4-FFF2-40B4-BE49-F238E27FC236}">
                <a16:creationId xmlns:a16="http://schemas.microsoft.com/office/drawing/2014/main" id="{A7E50CCB-0043-DF4B-A035-479D89AD04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1300" y="2548288"/>
            <a:ext cx="1549400" cy="154940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8" name="Frame 17">
            <a:extLst>
              <a:ext uri="{FF2B5EF4-FFF2-40B4-BE49-F238E27FC236}">
                <a16:creationId xmlns:a16="http://schemas.microsoft.com/office/drawing/2014/main" id="{B84A4242-CA2C-D347-9DB9-868CF227C10B}"/>
              </a:ext>
            </a:extLst>
          </p:cNvPr>
          <p:cNvSpPr/>
          <p:nvPr/>
        </p:nvSpPr>
        <p:spPr>
          <a:xfrm>
            <a:off x="4320213" y="4143424"/>
            <a:ext cx="655983" cy="655983"/>
          </a:xfrm>
          <a:prstGeom prst="fram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9808913-9A97-6D4F-A636-B8ECE28336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9588" y="4422372"/>
            <a:ext cx="1549400" cy="1549400"/>
          </a:xfrm>
          <a:prstGeom prst="rect">
            <a:avLst/>
          </a:prstGeom>
          <a:ln w="28575">
            <a:solidFill>
              <a:srgbClr val="FFFF00"/>
            </a:solidFill>
          </a:ln>
        </p:spPr>
      </p:pic>
      <p:pic>
        <p:nvPicPr>
          <p:cNvPr id="22" name="Picture 21" descr="A picture containing grass, holding, purple, blue&#10;&#10;Description automatically generated">
            <a:extLst>
              <a:ext uri="{FF2B5EF4-FFF2-40B4-BE49-F238E27FC236}">
                <a16:creationId xmlns:a16="http://schemas.microsoft.com/office/drawing/2014/main" id="{CA97A18E-D2FA-994A-984E-9032B151827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2380" y="2542772"/>
            <a:ext cx="4590893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0982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63197-2699-4866-8781-64B105FC7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attempt: simple, basic CNN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278C63-B42F-4E72-8A76-4DA30B3A7FC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endParaRPr lang="en-US" sz="3600" b="1" dirty="0"/>
          </a:p>
          <a:p>
            <a:pPr marL="128016" lvl="1" indent="0">
              <a:buNone/>
            </a:pPr>
            <a:endParaRPr lang="en-US" sz="3600" b="1" dirty="0"/>
          </a:p>
          <a:p>
            <a:pPr lvl="1"/>
            <a:endParaRPr lang="en-US" sz="360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AFAE35F-FA48-4521-A0A6-7BFD99D0EF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1161" y="2196250"/>
            <a:ext cx="4754880" cy="4023360"/>
          </a:xfrm>
        </p:spPr>
        <p:txBody>
          <a:bodyPr>
            <a:normAutofit/>
          </a:bodyPr>
          <a:lstStyle/>
          <a:p>
            <a:r>
              <a:rPr lang="en-US" sz="3000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Basic pre-process dataset: </a:t>
            </a:r>
          </a:p>
          <a:p>
            <a:endParaRPr lang="en-US" dirty="0">
              <a:solidFill>
                <a:srgbClr val="002060"/>
              </a:solidFill>
              <a:latin typeface="+mj-lt"/>
            </a:endParaRPr>
          </a:p>
          <a:p>
            <a:pPr lvl="1" algn="just"/>
            <a:r>
              <a:rPr lang="en-US" sz="2200" dirty="0" err="1"/>
              <a:t>image.resize</a:t>
            </a:r>
            <a:r>
              <a:rPr lang="en-US" sz="2200" dirty="0"/>
              <a:t>((512,383))</a:t>
            </a:r>
          </a:p>
        </p:txBody>
      </p:sp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62AC34DB-FF55-49E1-85E4-20FFBC178A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0576" y="2951416"/>
            <a:ext cx="5729181" cy="36845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9570D6A-2510-F14A-AAC5-57C6E5796B33}"/>
              </a:ext>
            </a:extLst>
          </p:cNvPr>
          <p:cNvSpPr txBox="1"/>
          <p:nvPr/>
        </p:nvSpPr>
        <p:spPr>
          <a:xfrm>
            <a:off x="5631154" y="2196250"/>
            <a:ext cx="158569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Build Model:</a:t>
            </a:r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74E760F4-9FB7-BB4D-856F-C069A856036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6541833"/>
              </p:ext>
            </p:extLst>
          </p:nvPr>
        </p:nvGraphicFramePr>
        <p:xfrm>
          <a:off x="541161" y="3600547"/>
          <a:ext cx="4625658" cy="15304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462637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4" grpId="0"/>
      <p:bldGraphic spid="8" grpId="0">
        <p:bldAsOne/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2953FD7-F17A-4D8D-8237-93E8D56716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F7422F06-6017-4361-8872-E0E2CEB20B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4819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321BDA27-2472-4B50-87CF-0737734E8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43467"/>
            <a:ext cx="3415612" cy="557106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kern="1200" cap="all" spc="100" baseline="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model summary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47ABB5D-E028-CF49-927A-58B9C7BDE0E9}"/>
              </a:ext>
            </a:extLst>
          </p:cNvPr>
          <p:cNvGrpSpPr/>
          <p:nvPr/>
        </p:nvGrpSpPr>
        <p:grpSpPr>
          <a:xfrm>
            <a:off x="5976540" y="954088"/>
            <a:ext cx="4896644" cy="4921251"/>
            <a:chOff x="5641848" y="471509"/>
            <a:chExt cx="6066046" cy="6096528"/>
          </a:xfrm>
        </p:grpSpPr>
        <p:pic>
          <p:nvPicPr>
            <p:cNvPr id="10" name="Picture 9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54A927D0-BB45-46E6-AB2B-410C878657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41848" y="471509"/>
              <a:ext cx="6066046" cy="3071126"/>
            </a:xfrm>
            <a:prstGeom prst="rect">
              <a:avLst/>
            </a:prstGeom>
          </p:spPr>
        </p:pic>
        <p:pic>
          <p:nvPicPr>
            <p:cNvPr id="12" name="Picture 11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E29FF099-26B6-4215-9FC6-726179C9FAB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70655" y="3542635"/>
              <a:ext cx="5197290" cy="302540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27705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689CF1-E7A2-48B1-8E53-960FB4BB5C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22224"/>
            <a:ext cx="9720072" cy="1499616"/>
          </a:xfrm>
        </p:spPr>
        <p:txBody>
          <a:bodyPr>
            <a:normAutofit/>
          </a:bodyPr>
          <a:lstStyle/>
          <a:p>
            <a:r>
              <a:rPr lang="en-US" sz="4800" dirty="0"/>
              <a:t>second attempt: with data generator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FF3987-63E3-4A71-80C9-44EB898844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8350" y="2230562"/>
            <a:ext cx="9975851" cy="3991334"/>
          </a:xfrm>
        </p:spPr>
        <p:txBody>
          <a:bodyPr>
            <a:normAutofit lnSpcReduction="10000"/>
          </a:bodyPr>
          <a:lstStyle/>
          <a:p>
            <a:pPr marL="0" indent="0" algn="just">
              <a:buNone/>
            </a:pPr>
            <a:r>
              <a:rPr lang="en-US" sz="2000" b="1" dirty="0" err="1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Hiragino Kaku Gothic Std W8" panose="020B0800000000000000" pitchFamily="34" charset="-128"/>
                <a:cs typeface="Arial" panose="020B0604020202020204" pitchFamily="34" charset="0"/>
              </a:rPr>
              <a:t>datagen</a:t>
            </a: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Hiragino Kaku Gothic Std W8" panose="020B0800000000000000" pitchFamily="34" charset="-128"/>
                <a:cs typeface="Arial" panose="020B0604020202020204" pitchFamily="34" charset="0"/>
              </a:rPr>
              <a:t>=</a:t>
            </a:r>
            <a:r>
              <a:rPr lang="en-US" sz="2000" b="1" dirty="0" err="1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Hiragino Kaku Gothic Std W8" panose="020B0800000000000000" pitchFamily="34" charset="-128"/>
                <a:cs typeface="Arial" panose="020B0604020202020204" pitchFamily="34" charset="0"/>
              </a:rPr>
              <a:t>ImageDataGenerator</a:t>
            </a:r>
            <a:r>
              <a:rPr lang="en-US" sz="2000" b="1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Hiragino Kaku Gothic Std W8" panose="020B0800000000000000" pitchFamily="34" charset="-128"/>
                <a:cs typeface="Arial" panose="020B0604020202020204" pitchFamily="34" charset="0"/>
              </a:rPr>
              <a:t>( horizontal</a:t>
            </a:r>
            <a:r>
              <a:rPr lang="en-US" sz="2000" b="1" dirty="0" err="1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Hiragino Kaku Gothic Std W8" panose="020B0800000000000000" pitchFamily="34" charset="-128"/>
                <a:cs typeface="Arial" panose="020B0604020202020204" pitchFamily="34" charset="0"/>
              </a:rPr>
              <a:t>_flip</a:t>
            </a: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Hiragino Kaku Gothic Std W8" panose="020B0800000000000000" pitchFamily="34" charset="-128"/>
                <a:cs typeface="Arial" panose="020B0604020202020204" pitchFamily="34" charset="0"/>
              </a:rPr>
              <a:t>=</a:t>
            </a:r>
            <a:r>
              <a:rPr lang="en-US" sz="2000" b="1" dirty="0">
                <a:latin typeface="Arial" panose="020B0604020202020204" pitchFamily="34" charset="0"/>
                <a:ea typeface="Hiragino Kaku Gothic Std W8" panose="020B0800000000000000" pitchFamily="34" charset="-128"/>
                <a:cs typeface="Arial" panose="020B0604020202020204" pitchFamily="34" charset="0"/>
              </a:rPr>
              <a:t>True</a:t>
            </a: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Hiragino Kaku Gothic Std W8" panose="020B0800000000000000" pitchFamily="34" charset="-128"/>
                <a:cs typeface="Arial" panose="020B0604020202020204" pitchFamily="34" charset="0"/>
              </a:rPr>
              <a:t> )</a:t>
            </a:r>
          </a:p>
          <a:p>
            <a:pPr algn="just"/>
            <a:endParaRPr lang="en-US" sz="2000" b="1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ea typeface="Hiragino Kaku Gothic Std W8" panose="020B0800000000000000" pitchFamily="34" charset="-128"/>
              <a:cs typeface="Arial" panose="020B0604020202020204" pitchFamily="34" charset="0"/>
            </a:endParaRPr>
          </a:p>
          <a:p>
            <a:pPr marL="0" indent="0" algn="just">
              <a:buNone/>
            </a:pPr>
            <a:r>
              <a:rPr lang="en-US" sz="2000" b="1" dirty="0" err="1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Hiragino Kaku Gothic Std W8" panose="020B0800000000000000" pitchFamily="34" charset="-128"/>
                <a:cs typeface="Arial" panose="020B0604020202020204" pitchFamily="34" charset="0"/>
              </a:rPr>
              <a:t>testdatagen</a:t>
            </a: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Hiragino Kaku Gothic Std W8" panose="020B0800000000000000" pitchFamily="34" charset="-128"/>
                <a:cs typeface="Arial" panose="020B0604020202020204" pitchFamily="34" charset="0"/>
              </a:rPr>
              <a:t>=</a:t>
            </a:r>
            <a:r>
              <a:rPr lang="en-US" sz="2000" b="1" dirty="0" err="1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Hiragino Kaku Gothic Std W8" panose="020B0800000000000000" pitchFamily="34" charset="-128"/>
                <a:cs typeface="Arial" panose="020B0604020202020204" pitchFamily="34" charset="0"/>
              </a:rPr>
              <a:t>ImageDataGenerator</a:t>
            </a: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Hiragino Kaku Gothic Std W8" panose="020B0800000000000000" pitchFamily="34" charset="-128"/>
                <a:cs typeface="Arial" panose="020B0604020202020204" pitchFamily="34" charset="0"/>
              </a:rPr>
              <a:t>( )</a:t>
            </a:r>
          </a:p>
          <a:p>
            <a:pPr algn="just"/>
            <a:endParaRPr lang="en-US" sz="2000" b="1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ea typeface="Hiragino Kaku Gothic Std W8" panose="020B0800000000000000" pitchFamily="34" charset="-128"/>
              <a:cs typeface="Arial" panose="020B0604020202020204" pitchFamily="34" charset="0"/>
            </a:endParaRPr>
          </a:p>
          <a:p>
            <a:pPr marL="0" indent="0" algn="just">
              <a:buNone/>
            </a:pP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Hiragino Kaku Gothic Std W8" panose="020B0800000000000000" pitchFamily="34" charset="-128"/>
                <a:cs typeface="Arial" panose="020B0604020202020204" pitchFamily="34" charset="0"/>
              </a:rPr>
              <a:t>history=</a:t>
            </a:r>
            <a:r>
              <a:rPr lang="en-US" sz="2000" b="1" dirty="0" err="1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Hiragino Kaku Gothic Std W8" panose="020B0800000000000000" pitchFamily="34" charset="-128"/>
                <a:cs typeface="Arial" panose="020B0604020202020204" pitchFamily="34" charset="0"/>
              </a:rPr>
              <a:t>model.fit_generator</a:t>
            </a: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Hiragino Kaku Gothic Std W8" panose="020B0800000000000000" pitchFamily="34" charset="-128"/>
                <a:cs typeface="Arial" panose="020B0604020202020204" pitchFamily="34" charset="0"/>
              </a:rPr>
              <a:t>(</a:t>
            </a:r>
          </a:p>
          <a:p>
            <a:pPr algn="just"/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Hiragino Kaku Gothic Std W8" panose="020B0800000000000000" pitchFamily="34" charset="-128"/>
                <a:cs typeface="Arial" panose="020B0604020202020204" pitchFamily="34" charset="0"/>
              </a:rPr>
              <a:t>   </a:t>
            </a:r>
            <a:r>
              <a:rPr lang="en-US" sz="2000" b="1" dirty="0" err="1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Hiragino Kaku Gothic Std W8" panose="020B0800000000000000" pitchFamily="34" charset="-128"/>
                <a:cs typeface="Arial" panose="020B0604020202020204" pitchFamily="34" charset="0"/>
              </a:rPr>
              <a:t>datagen.flow</a:t>
            </a: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Hiragino Kaku Gothic Std W8" panose="020B0800000000000000" pitchFamily="34" charset="-128"/>
                <a:cs typeface="Arial" panose="020B0604020202020204" pitchFamily="34" charset="0"/>
              </a:rPr>
              <a:t>(</a:t>
            </a:r>
            <a:r>
              <a:rPr lang="en-US" sz="2000" b="1" dirty="0" err="1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Hiragino Kaku Gothic Std W8" panose="020B0800000000000000" pitchFamily="34" charset="-128"/>
                <a:cs typeface="Arial" panose="020B0604020202020204" pitchFamily="34" charset="0"/>
              </a:rPr>
              <a:t>x_train,y_train,batch_size</a:t>
            </a: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Hiragino Kaku Gothic Std W8" panose="020B0800000000000000" pitchFamily="34" charset="-128"/>
                <a:cs typeface="Arial" panose="020B0604020202020204" pitchFamily="34" charset="0"/>
              </a:rPr>
              <a:t>=</a:t>
            </a: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Hiragino Kaku Gothic Std W8" panose="020B0800000000000000" pitchFamily="34" charset="-128"/>
                <a:cs typeface="Arial" panose="020B0604020202020204" pitchFamily="34" charset="0"/>
              </a:rPr>
              <a:t>20</a:t>
            </a: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Hiragino Kaku Gothic Std W8" panose="020B0800000000000000" pitchFamily="34" charset="-128"/>
                <a:cs typeface="Arial" panose="020B0604020202020204" pitchFamily="34" charset="0"/>
              </a:rPr>
              <a:t>,shuffle=</a:t>
            </a:r>
            <a:r>
              <a:rPr lang="en-US" sz="2000" b="1" dirty="0">
                <a:latin typeface="Arial" panose="020B0604020202020204" pitchFamily="34" charset="0"/>
                <a:ea typeface="Hiragino Kaku Gothic Std W8" panose="020B0800000000000000" pitchFamily="34" charset="-128"/>
                <a:cs typeface="Arial" panose="020B0604020202020204" pitchFamily="34" charset="0"/>
              </a:rPr>
              <a:t>True</a:t>
            </a: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Hiragino Kaku Gothic Std W8" panose="020B0800000000000000" pitchFamily="34" charset="-128"/>
                <a:cs typeface="Arial" panose="020B0604020202020204" pitchFamily="34" charset="0"/>
              </a:rPr>
              <a:t>),</a:t>
            </a:r>
          </a:p>
          <a:p>
            <a:pPr algn="just"/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Hiragino Kaku Gothic Std W8" panose="020B0800000000000000" pitchFamily="34" charset="-128"/>
                <a:cs typeface="Arial" panose="020B0604020202020204" pitchFamily="34" charset="0"/>
              </a:rPr>
              <a:t>   </a:t>
            </a:r>
            <a:r>
              <a:rPr lang="en-US" sz="2000" b="1" dirty="0" err="1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Hiragino Kaku Gothic Std W8" panose="020B0800000000000000" pitchFamily="34" charset="-128"/>
                <a:cs typeface="Arial" panose="020B0604020202020204" pitchFamily="34" charset="0"/>
              </a:rPr>
              <a:t>steps_per_epoch</a:t>
            </a: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Hiragino Kaku Gothic Std W8" panose="020B0800000000000000" pitchFamily="34" charset="-128"/>
                <a:cs typeface="Arial" panose="020B0604020202020204" pitchFamily="34" charset="0"/>
              </a:rPr>
              <a:t>=</a:t>
            </a: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Hiragino Kaku Gothic Std W8" panose="020B0800000000000000" pitchFamily="34" charset="-128"/>
                <a:cs typeface="Arial" panose="020B0604020202020204" pitchFamily="34" charset="0"/>
              </a:rPr>
              <a:t>20</a:t>
            </a: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Hiragino Kaku Gothic Std W8" panose="020B0800000000000000" pitchFamily="34" charset="-128"/>
                <a:cs typeface="Arial" panose="020B0604020202020204" pitchFamily="34" charset="0"/>
              </a:rPr>
              <a:t>, epochs=</a:t>
            </a: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Hiragino Kaku Gothic Std W8" panose="020B0800000000000000" pitchFamily="34" charset="-128"/>
                <a:cs typeface="Arial" panose="020B0604020202020204" pitchFamily="34" charset="0"/>
              </a:rPr>
              <a:t>30</a:t>
            </a: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Hiragino Kaku Gothic Std W8" panose="020B0800000000000000" pitchFamily="34" charset="-128"/>
                <a:cs typeface="Arial" panose="020B0604020202020204" pitchFamily="34" charset="0"/>
              </a:rPr>
              <a:t>)</a:t>
            </a:r>
          </a:p>
          <a:p>
            <a:pPr algn="just"/>
            <a:endParaRPr lang="en-US" sz="2000" b="1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ea typeface="Hiragino Kaku Gothic Std W8" panose="020B0800000000000000" pitchFamily="34" charset="-128"/>
              <a:cs typeface="Arial" panose="020B0604020202020204" pitchFamily="34" charset="0"/>
            </a:endParaRPr>
          </a:p>
          <a:p>
            <a:pPr marL="0" indent="0" algn="just">
              <a:buNone/>
            </a:pPr>
            <a:r>
              <a:rPr lang="en-US" sz="2000" b="1" dirty="0" err="1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Hiragino Kaku Gothic Std W8" panose="020B0800000000000000" pitchFamily="34" charset="-128"/>
                <a:cs typeface="Arial" panose="020B0604020202020204" pitchFamily="34" charset="0"/>
              </a:rPr>
              <a:t>validation_data</a:t>
            </a: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Hiragino Kaku Gothic Std W8" panose="020B0800000000000000" pitchFamily="34" charset="-128"/>
                <a:cs typeface="Arial" panose="020B0604020202020204" pitchFamily="34" charset="0"/>
              </a:rPr>
              <a:t>=(</a:t>
            </a:r>
            <a:r>
              <a:rPr lang="en-US" sz="2000" b="1" dirty="0" err="1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Hiragino Kaku Gothic Std W8" panose="020B0800000000000000" pitchFamily="34" charset="-128"/>
                <a:cs typeface="Arial" panose="020B0604020202020204" pitchFamily="34" charset="0"/>
              </a:rPr>
              <a:t>testdatagen.flow</a:t>
            </a: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Hiragino Kaku Gothic Std W8" panose="020B0800000000000000" pitchFamily="34" charset="-128"/>
                <a:cs typeface="Arial" panose="020B0604020202020204" pitchFamily="34" charset="0"/>
              </a:rPr>
              <a:t>(</a:t>
            </a:r>
            <a:r>
              <a:rPr lang="en-US" sz="2000" b="1" dirty="0" err="1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Hiragino Kaku Gothic Std W8" panose="020B0800000000000000" pitchFamily="34" charset="-128"/>
                <a:cs typeface="Arial" panose="020B0604020202020204" pitchFamily="34" charset="0"/>
              </a:rPr>
              <a:t>x_test,y_test,batch_size</a:t>
            </a: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Hiragino Kaku Gothic Std W8" panose="020B0800000000000000" pitchFamily="34" charset="-128"/>
                <a:cs typeface="Arial" panose="020B0604020202020204" pitchFamily="34" charset="0"/>
              </a:rPr>
              <a:t>=20,shuffle=</a:t>
            </a:r>
            <a:r>
              <a:rPr lang="en-US" sz="2000" b="1" dirty="0">
                <a:latin typeface="Arial" panose="020B0604020202020204" pitchFamily="34" charset="0"/>
                <a:ea typeface="Hiragino Kaku Gothic Std W8" panose="020B0800000000000000" pitchFamily="34" charset="-128"/>
                <a:cs typeface="Arial" panose="020B0604020202020204" pitchFamily="34" charset="0"/>
              </a:rPr>
              <a:t>True</a:t>
            </a: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Hiragino Kaku Gothic Std W8" panose="020B0800000000000000" pitchFamily="34" charset="-128"/>
                <a:cs typeface="Arial" panose="020B0604020202020204" pitchFamily="34" charset="0"/>
              </a:rPr>
              <a:t>)), verbose=</a:t>
            </a: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Hiragino Kaku Gothic Std W8" panose="020B0800000000000000" pitchFamily="34" charset="-128"/>
                <a:cs typeface="Arial" panose="020B0604020202020204" pitchFamily="34" charset="0"/>
              </a:rPr>
              <a:t>1</a:t>
            </a: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Hiragino Kaku Gothic Std W8" panose="020B0800000000000000" pitchFamily="34" charset="-128"/>
                <a:cs typeface="Arial" panose="020B0604020202020204" pitchFamily="34" charset="0"/>
              </a:rPr>
              <a:t>)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ea typeface="Hiragino Kaku Gothic Std W8" panose="020B0800000000000000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8648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D297169-946C-42E3-97B1-241380799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B514055-EAC2-42A0-9FA8-96EA4B300B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0559" y="1673352"/>
            <a:ext cx="4754880" cy="822960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Accuracy:</a:t>
            </a:r>
          </a:p>
        </p:txBody>
      </p:sp>
      <p:pic>
        <p:nvPicPr>
          <p:cNvPr id="10" name="Content Placeholder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A02E215D-91D8-4540-A1A9-969EFB1F8AF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318" y="2368866"/>
            <a:ext cx="5983363" cy="3778113"/>
          </a:xfr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1A99F0B-C180-4338-8ECA-B69C0F57EC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12992" y="1673352"/>
            <a:ext cx="4754880" cy="822960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Loss:</a:t>
            </a:r>
            <a:endParaRPr lang="en-US" sz="2400" dirty="0">
              <a:solidFill>
                <a:schemeClr val="accent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12" name="Content Placeholder 11" descr="A close up of a map&#10;&#10;Description automatically generated">
            <a:extLst>
              <a:ext uri="{FF2B5EF4-FFF2-40B4-BE49-F238E27FC236}">
                <a16:creationId xmlns:a16="http://schemas.microsoft.com/office/drawing/2014/main" id="{1B3EA16B-0554-4F5C-89EA-7F94FC4A90C0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9320" y="2473968"/>
            <a:ext cx="5271112" cy="3673011"/>
          </a:xfrm>
        </p:spPr>
      </p:pic>
    </p:spTree>
    <p:extLst>
      <p:ext uri="{BB962C8B-B14F-4D97-AF65-F5344CB8AC3E}">
        <p14:creationId xmlns:p14="http://schemas.microsoft.com/office/powerpoint/2010/main" val="1592038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Green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316</Words>
  <Application>Microsoft Office PowerPoint</Application>
  <PresentationFormat>Widescreen</PresentationFormat>
  <Paragraphs>64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Tw Cen MT</vt:lpstr>
      <vt:lpstr>Tw Cen MT Condensed</vt:lpstr>
      <vt:lpstr>Wingdings 3</vt:lpstr>
      <vt:lpstr>Integral</vt:lpstr>
      <vt:lpstr>Bacteria classification problem</vt:lpstr>
      <vt:lpstr>About problem</vt:lpstr>
      <vt:lpstr>Team participation Rubric</vt:lpstr>
      <vt:lpstr>Dataset</vt:lpstr>
      <vt:lpstr>Preprocessing</vt:lpstr>
      <vt:lpstr>First attempt: simple, basic CNN model</vt:lpstr>
      <vt:lpstr>model summary</vt:lpstr>
      <vt:lpstr>second attempt: with data generator </vt:lpstr>
      <vt:lpstr>Results</vt:lpstr>
      <vt:lpstr>Third attempt</vt:lpstr>
      <vt:lpstr>Results</vt:lpstr>
      <vt:lpstr>Classification report</vt:lpstr>
      <vt:lpstr>Limitations &amp; Future work</vt:lpstr>
      <vt:lpstr>Thank YOU !! Questions ??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Bacteria classification problem</dc:title>
  <dc:creator>Vador, Vatsal</dc:creator>
  <cp:lastModifiedBy>Rohan Hulsure</cp:lastModifiedBy>
  <cp:revision>8</cp:revision>
  <dcterms:created xsi:type="dcterms:W3CDTF">2019-12-03T08:29:18Z</dcterms:created>
  <dcterms:modified xsi:type="dcterms:W3CDTF">2019-12-03T16:35:09Z</dcterms:modified>
</cp:coreProperties>
</file>